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8" r:id="rId3"/>
    <p:sldId id="285" r:id="rId4"/>
    <p:sldId id="286" r:id="rId5"/>
    <p:sldId id="279" r:id="rId6"/>
    <p:sldId id="280" r:id="rId7"/>
    <p:sldId id="281" r:id="rId8"/>
    <p:sldId id="282" r:id="rId9"/>
    <p:sldId id="283" r:id="rId10"/>
    <p:sldId id="284" r:id="rId11"/>
    <p:sldId id="27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3" d="100"/>
          <a:sy n="113" d="100"/>
        </p:scale>
        <p:origin x="318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D5E21-2454-45FF-B675-D62DCD928E61}" type="datetimeFigureOut">
              <a:rPr lang="ru-RU" smtClean="0"/>
              <a:t>11.11.2024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3E5E5-1EDA-4E81-A9BA-9F634DC5B4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1645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D5E21-2454-45FF-B675-D62DCD928E61}" type="datetimeFigureOut">
              <a:rPr lang="ru-RU" smtClean="0"/>
              <a:t>11.11.2024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3E5E5-1EDA-4E81-A9BA-9F634DC5B4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80309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D5E21-2454-45FF-B675-D62DCD928E61}" type="datetimeFigureOut">
              <a:rPr lang="ru-RU" smtClean="0"/>
              <a:t>11.11.2024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3E5E5-1EDA-4E81-A9BA-9F634DC5B45F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424362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D5E21-2454-45FF-B675-D62DCD928E61}" type="datetimeFigureOut">
              <a:rPr lang="ru-RU" smtClean="0"/>
              <a:t>11.11.2024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3E5E5-1EDA-4E81-A9BA-9F634DC5B4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536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D5E21-2454-45FF-B675-D62DCD928E61}" type="datetimeFigureOut">
              <a:rPr lang="ru-RU" smtClean="0"/>
              <a:t>11.11.2024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3E5E5-1EDA-4E81-A9BA-9F634DC5B45F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857134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D5E21-2454-45FF-B675-D62DCD928E61}" type="datetimeFigureOut">
              <a:rPr lang="ru-RU" smtClean="0"/>
              <a:t>11.11.2024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3E5E5-1EDA-4E81-A9BA-9F634DC5B4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82318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D5E21-2454-45FF-B675-D62DCD928E61}" type="datetimeFigureOut">
              <a:rPr lang="ru-RU" smtClean="0"/>
              <a:t>11.11.2024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3E5E5-1EDA-4E81-A9BA-9F634DC5B4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35768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D5E21-2454-45FF-B675-D62DCD928E61}" type="datetimeFigureOut">
              <a:rPr lang="ru-RU" smtClean="0"/>
              <a:t>11.11.2024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3E5E5-1EDA-4E81-A9BA-9F634DC5B4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795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D5E21-2454-45FF-B675-D62DCD928E61}" type="datetimeFigureOut">
              <a:rPr lang="ru-RU" smtClean="0"/>
              <a:t>11.11.2024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3E5E5-1EDA-4E81-A9BA-9F634DC5B4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275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D5E21-2454-45FF-B675-D62DCD928E61}" type="datetimeFigureOut">
              <a:rPr lang="ru-RU" smtClean="0"/>
              <a:t>11.11.2024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3E5E5-1EDA-4E81-A9BA-9F634DC5B4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875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D5E21-2454-45FF-B675-D62DCD928E61}" type="datetimeFigureOut">
              <a:rPr lang="ru-RU" smtClean="0"/>
              <a:t>11.11.2024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3E5E5-1EDA-4E81-A9BA-9F634DC5B4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6457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D5E21-2454-45FF-B675-D62DCD928E61}" type="datetimeFigureOut">
              <a:rPr lang="ru-RU" smtClean="0"/>
              <a:t>11.11.2024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3E5E5-1EDA-4E81-A9BA-9F634DC5B4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150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D5E21-2454-45FF-B675-D62DCD928E61}" type="datetimeFigureOut">
              <a:rPr lang="ru-RU" smtClean="0"/>
              <a:t>11.11.2024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3E5E5-1EDA-4E81-A9BA-9F634DC5B4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3423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D5E21-2454-45FF-B675-D62DCD928E61}" type="datetimeFigureOut">
              <a:rPr lang="ru-RU" smtClean="0"/>
              <a:t>11.11.2024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3E5E5-1EDA-4E81-A9BA-9F634DC5B4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816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D5E21-2454-45FF-B675-D62DCD928E61}" type="datetimeFigureOut">
              <a:rPr lang="ru-RU" smtClean="0"/>
              <a:t>11.11.2024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3E5E5-1EDA-4E81-A9BA-9F634DC5B4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2376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D5E21-2454-45FF-B675-D62DCD928E61}" type="datetimeFigureOut">
              <a:rPr lang="ru-RU" smtClean="0"/>
              <a:t>11.11.2024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3E5E5-1EDA-4E81-A9BA-9F634DC5B4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99954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D5E21-2454-45FF-B675-D62DCD928E61}" type="datetimeFigureOut">
              <a:rPr lang="ru-RU" smtClean="0"/>
              <a:t>11.11.2024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B73E5E5-1EDA-4E81-A9BA-9F634DC5B4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6182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730202-6AF8-4D94-874E-BDA18823D6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694268"/>
            <a:ext cx="7766936" cy="2032000"/>
          </a:xfrm>
        </p:spPr>
        <p:txBody>
          <a:bodyPr/>
          <a:lstStyle/>
          <a:p>
            <a:pPr algn="ctr"/>
            <a:r>
              <a:rPr lang="ru-RU" sz="4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Современные технологии развития личности ребенка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0C74EDE-8CAD-4FFA-ACE1-6B82F27CDE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32399" y="5164667"/>
            <a:ext cx="4041604" cy="1176866"/>
          </a:xfrm>
        </p:spPr>
        <p:txBody>
          <a:bodyPr/>
          <a:lstStyle/>
          <a:p>
            <a:r>
              <a:rPr lang="ru-RU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Подготовила: Старший воспитатель МДОБУ «Детский сад №12»</a:t>
            </a:r>
          </a:p>
          <a:p>
            <a:r>
              <a:rPr lang="ru-RU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Курко</a:t>
            </a:r>
            <a:r>
              <a:rPr lang="ru-RU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Ольга Александровна</a:t>
            </a:r>
          </a:p>
        </p:txBody>
      </p:sp>
    </p:spTree>
    <p:extLst>
      <p:ext uri="{BB962C8B-B14F-4D97-AF65-F5344CB8AC3E}">
        <p14:creationId xmlns:p14="http://schemas.microsoft.com/office/powerpoint/2010/main" val="21002849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94DF8F-4847-43F5-A98E-111E248BBE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Буктрейлеры бывают: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4462C22-ADF0-4F48-8ABB-89340D860A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88613"/>
            <a:ext cx="8596668" cy="3880773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Игровые (минифильм по книге);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Неигровые (набор слайдов с цитатами);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Анимационные (мультфильм по книге).</a:t>
            </a:r>
          </a:p>
        </p:txBody>
      </p:sp>
      <p:pic>
        <p:nvPicPr>
          <p:cNvPr id="4098" name="Picture 2" descr="Picture background">
            <a:extLst>
              <a:ext uri="{FF2B5EF4-FFF2-40B4-BE49-F238E27FC236}">
                <a16:creationId xmlns:a16="http://schemas.microsoft.com/office/drawing/2014/main" id="{FEF087CE-DB56-42D6-ABBB-5A208C2D63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467" y="3651250"/>
            <a:ext cx="8974666" cy="270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30114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60400" y="2564904"/>
            <a:ext cx="860213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>
                <a:solidFill>
                  <a:srgbClr val="002060"/>
                </a:solidFill>
                <a:latin typeface="Bookman Old Style" pitchFamily="18" charset="0"/>
                <a:cs typeface="Times New Roman" pitchFamily="18" charset="0"/>
              </a:rPr>
              <a:t>СПАСИБО  ЗА  ВНИМАНИЕ!</a:t>
            </a:r>
            <a:endParaRPr lang="ru-RU" sz="4000" i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93C3BA-1287-44D3-9013-8E858BDD2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507999"/>
            <a:ext cx="4495799" cy="5240867"/>
          </a:xfrm>
        </p:spPr>
        <p:txBody>
          <a:bodyPr>
            <a:normAutofit/>
          </a:bodyPr>
          <a:lstStyle/>
          <a:p>
            <a:b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0431590-E6BD-415B-8B7C-59461C765A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6932" y="389467"/>
            <a:ext cx="9347201" cy="6112933"/>
          </a:xfrm>
        </p:spPr>
        <p:txBody>
          <a:bodyPr>
            <a:normAutofit lnSpcReduction="10000"/>
          </a:bodyPr>
          <a:lstStyle/>
          <a:p>
            <a:r>
              <a:rPr lang="ru-RU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Здоровьесберегающие технологии;</a:t>
            </a:r>
          </a:p>
          <a:p>
            <a:pPr lvl="0"/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технологии проектной деятельности;</a:t>
            </a:r>
          </a:p>
          <a:p>
            <a:pPr lvl="0"/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технология исследовательской деятельности;</a:t>
            </a:r>
          </a:p>
          <a:p>
            <a:pPr lvl="0"/>
            <a:r>
              <a:rPr lang="ru-RU" sz="2000" b="1" i="1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информационно-коммуникационные технологии;</a:t>
            </a:r>
          </a:p>
          <a:p>
            <a:pPr lvl="0"/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личностно-ориентированные технологии;</a:t>
            </a:r>
          </a:p>
          <a:p>
            <a:pPr lvl="0"/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технология портфолио дошкольника и воспитателя;</a:t>
            </a:r>
          </a:p>
          <a:p>
            <a:pPr lvl="0"/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игровая технология;</a:t>
            </a:r>
          </a:p>
          <a:p>
            <a:pPr lvl="0"/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технология «ТРИЗ»;</a:t>
            </a:r>
          </a:p>
          <a:p>
            <a:pPr lvl="0"/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технология «Клубный час»;</a:t>
            </a:r>
          </a:p>
          <a:p>
            <a:pPr lvl="0"/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технология рефлексивный круг;</a:t>
            </a:r>
          </a:p>
          <a:p>
            <a:pPr lvl="0"/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технология ситуация месяца;</a:t>
            </a:r>
          </a:p>
          <a:p>
            <a:pPr lvl="0"/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технология «Дети-волонтеры»;</a:t>
            </a:r>
          </a:p>
          <a:p>
            <a:pPr lvl="0"/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технология «Социальная акция»;</a:t>
            </a:r>
          </a:p>
          <a:p>
            <a:pPr lvl="0"/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технология «Волшебный телефон»;</a:t>
            </a:r>
          </a:p>
          <a:p>
            <a:pPr lvl="0"/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технология «Развивающее обучение».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20879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BE54F8D-1D34-46F3-93CD-EACC6BEE5D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96333"/>
            <a:ext cx="8596668" cy="5745029"/>
          </a:xfrm>
        </p:spPr>
        <p:txBody>
          <a:bodyPr>
            <a:noAutofit/>
          </a:bodyPr>
          <a:lstStyle/>
          <a:p>
            <a:r>
              <a:rPr lang="ru-RU" sz="3600" b="1" dirty="0" err="1">
                <a:latin typeface="Calibri" panose="020F0502020204030204" pitchFamily="34" charset="0"/>
                <a:cs typeface="Calibri" panose="020F0502020204030204" pitchFamily="34" charset="0"/>
              </a:rPr>
              <a:t>Социоигровая</a:t>
            </a:r>
            <a:r>
              <a:rPr lang="ru-RU" sz="3600" b="1" dirty="0">
                <a:latin typeface="Calibri" panose="020F0502020204030204" pitchFamily="34" charset="0"/>
                <a:cs typeface="Calibri" panose="020F0502020204030204" pitchFamily="34" charset="0"/>
              </a:rPr>
              <a:t> технология Вячеслава </a:t>
            </a:r>
            <a:r>
              <a:rPr lang="ru-RU" sz="3600" b="1" dirty="0" err="1">
                <a:latin typeface="Calibri" panose="020F0502020204030204" pitchFamily="34" charset="0"/>
                <a:cs typeface="Calibri" panose="020F0502020204030204" pitchFamily="34" charset="0"/>
              </a:rPr>
              <a:t>Букатова</a:t>
            </a:r>
            <a:endParaRPr lang="ru-RU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3600" b="1" dirty="0">
                <a:latin typeface="Calibri" panose="020F0502020204030204" pitchFamily="34" charset="0"/>
                <a:cs typeface="Calibri" panose="020F0502020204030204" pitchFamily="34" charset="0"/>
              </a:rPr>
              <a:t>Игровые технологии</a:t>
            </a:r>
          </a:p>
          <a:p>
            <a:r>
              <a:rPr lang="ru-RU" sz="3600" b="1" dirty="0">
                <a:latin typeface="Calibri" panose="020F0502020204030204" pitchFamily="34" charset="0"/>
                <a:cs typeface="Calibri" panose="020F0502020204030204" pitchFamily="34" charset="0"/>
              </a:rPr>
              <a:t>Универсальные технологии</a:t>
            </a:r>
          </a:p>
          <a:p>
            <a:r>
              <a:rPr lang="ru-RU" sz="3600" b="1" dirty="0">
                <a:latin typeface="Calibri" panose="020F0502020204030204" pitchFamily="34" charset="0"/>
                <a:cs typeface="Calibri" panose="020F0502020204030204" pitchFamily="34" charset="0"/>
              </a:rPr>
              <a:t>Личностно-ориентированные технологии</a:t>
            </a:r>
          </a:p>
          <a:p>
            <a:r>
              <a:rPr lang="ru-RU" sz="3600" b="1" dirty="0">
                <a:latin typeface="Calibri" panose="020F0502020204030204" pitchFamily="34" charset="0"/>
                <a:cs typeface="Calibri" panose="020F0502020204030204" pitchFamily="34" charset="0"/>
              </a:rPr>
              <a:t>Технология «Образ и мысль»</a:t>
            </a:r>
          </a:p>
          <a:p>
            <a:r>
              <a:rPr lang="ru-RU" sz="3600" b="1" dirty="0">
                <a:latin typeface="Calibri" panose="020F0502020204030204" pitchFamily="34" charset="0"/>
                <a:cs typeface="Calibri" panose="020F0502020204030204" pitchFamily="34" charset="0"/>
              </a:rPr>
              <a:t>Информационно-коммуникативные технологии</a:t>
            </a:r>
          </a:p>
        </p:txBody>
      </p:sp>
    </p:spTree>
    <p:extLst>
      <p:ext uri="{BB962C8B-B14F-4D97-AF65-F5344CB8AC3E}">
        <p14:creationId xmlns:p14="http://schemas.microsoft.com/office/powerpoint/2010/main" val="41845048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200461"/>
              </p:ext>
            </p:extLst>
          </p:nvPr>
        </p:nvGraphicFramePr>
        <p:xfrm>
          <a:off x="501804" y="334536"/>
          <a:ext cx="9846526" cy="6191890"/>
        </p:xfrm>
        <a:graphic>
          <a:graphicData uri="http://schemas.openxmlformats.org/drawingml/2006/table">
            <a:tbl>
              <a:tblPr firstRow="1" firstCol="1" bandRow="1"/>
              <a:tblGrid>
                <a:gridCol w="5276919">
                  <a:extLst>
                    <a:ext uri="{9D8B030D-6E8A-4147-A177-3AD203B41FA5}">
                      <a16:colId xmlns:a16="http://schemas.microsoft.com/office/drawing/2014/main" val="2486361730"/>
                    </a:ext>
                  </a:extLst>
                </a:gridCol>
                <a:gridCol w="4569607">
                  <a:extLst>
                    <a:ext uri="{9D8B030D-6E8A-4147-A177-3AD203B41FA5}">
                      <a16:colId xmlns:a16="http://schemas.microsoft.com/office/drawing/2014/main" val="2920003991"/>
                    </a:ext>
                  </a:extLst>
                </a:gridCol>
              </a:tblGrid>
              <a:tr h="918036">
                <a:tc>
                  <a:txBody>
                    <a:bodyPr/>
                    <a:lstStyle/>
                    <a:p>
                      <a:pPr algn="just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Самоконтроль, лидерские качества,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algn="just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познавательный интерес, творческая деятельность, межличностное общение, коммуникативное взаимодействие.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3639" marR="436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b="1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Социоигровая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технология Вячеслава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Букатова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3639" marR="436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5445606"/>
                  </a:ext>
                </a:extLst>
              </a:tr>
              <a:tr h="843941">
                <a:tc>
                  <a:txBody>
                    <a:bodyPr/>
                    <a:lstStyle/>
                    <a:p>
                      <a:pPr algn="just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Целеустремленность, развитие мышления, речи, находчивость, воображение, наблюдательность, внимание, смекалка, слух, обобщение предметов.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3639" marR="436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Игровая технология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3639" marR="436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0466974"/>
                  </a:ext>
                </a:extLst>
              </a:tr>
              <a:tr h="84394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Коммуникативные навыки, инициативность, самостоятельность, самоконтроль, умение оценивать себя и контролировать свои действия, коммуникабельность.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3639" marR="436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Универсальные технологии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3639" marR="436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3076876"/>
                  </a:ext>
                </a:extLst>
              </a:tr>
              <a:tr h="632955">
                <a:tc>
                  <a:txBody>
                    <a:bodyPr/>
                    <a:lstStyle/>
                    <a:p>
                      <a:pPr algn="just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Самореализация, саморазвитие,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саморегуляция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, инициативность, самостоятельная индивидуальность.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3639" marR="436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Личностно-ориентированная технология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3639" marR="436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6289537"/>
                  </a:ext>
                </a:extLst>
              </a:tr>
              <a:tr h="1105159">
                <a:tc>
                  <a:txBody>
                    <a:bodyPr/>
                    <a:lstStyle/>
                    <a:p>
                      <a:pPr algn="just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Восприятие ценностей, самостоятельность,  речь, логическое мышление, взаимодействие, коммуникативная компетентность, самооценка.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algn="just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3639" marR="436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Технология "Образ и мысль"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3639" marR="436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1581190"/>
                  </a:ext>
                </a:extLst>
              </a:tr>
              <a:tr h="622719">
                <a:tc>
                  <a:txBody>
                    <a:bodyPr/>
                    <a:lstStyle/>
                    <a:p>
                      <a:pPr algn="just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Самооценка, толерантность, 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эмпатия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, внимание к развитию умений сотрудничества, умение ценить других, чувства собственного достоинства, умение слушания и коммуникации.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3639" marR="436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Образовательные технологии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3639" marR="436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0758593"/>
                  </a:ext>
                </a:extLst>
              </a:tr>
              <a:tr h="632955">
                <a:tc>
                  <a:txBody>
                    <a:bodyPr/>
                    <a:lstStyle/>
                    <a:p>
                      <a:pPr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Волевые качества, запоминание, память, воображение, творчество, повышение интереса.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3639" marR="436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50"/>
                        </a:spcBef>
                        <a:spcAft>
                          <a:spcPts val="15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Информационно-коммуникативные технологии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3639" marR="4363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91887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17057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E85EA1E-6EE7-47C1-808D-A47ADAE186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356839"/>
            <a:ext cx="8596668" cy="506265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Технология «Нравственно - патриотического воспитания детей дошкольного возраста»</a:t>
            </a:r>
          </a:p>
          <a:p>
            <a:pPr marL="0" indent="0" algn="ctr">
              <a:buNone/>
            </a:pP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- развивает познавательный интерес, заботливое отношение интерес к родному городу, семье, детскому саду.</a:t>
            </a:r>
          </a:p>
          <a:p>
            <a:pPr marL="0" indent="0" algn="ctr">
              <a:buNone/>
            </a:pP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Технология </a:t>
            </a:r>
            <a:r>
              <a:rPr lang="ru-RU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здоровьесберегающая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indent="0" algn="ctr">
              <a:buNone/>
            </a:pP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- развивает физические качества и укрепляет здоровье.</a:t>
            </a:r>
          </a:p>
          <a:p>
            <a:pPr marL="0" indent="0" algn="ctr">
              <a:buNone/>
            </a:pP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Технология детского дизайна </a:t>
            </a:r>
          </a:p>
          <a:p>
            <a:pPr marL="0" indent="0" algn="ctr">
              <a:buNone/>
            </a:pP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- развивает свободное творчество и учит работать в творческом взаимодействии со взрослым. </a:t>
            </a:r>
          </a:p>
          <a:p>
            <a:pPr marL="0" indent="0" algn="ctr">
              <a:buNone/>
            </a:pP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«Кейс-технология»</a:t>
            </a:r>
          </a:p>
          <a:p>
            <a:pPr marL="0" indent="0" algn="ctr">
              <a:buNone/>
            </a:pP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 - развитие способности детей научиться </a:t>
            </a:r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работать с информацией.</a:t>
            </a:r>
          </a:p>
          <a:p>
            <a:pPr algn="ctr">
              <a:buFontTx/>
              <a:buChar char="-"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51571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0616E79-998D-42EE-9B02-06A03C45A5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267" y="702734"/>
            <a:ext cx="8596668" cy="5376334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Технология «ТРИЗ»</a:t>
            </a:r>
          </a:p>
          <a:p>
            <a:pPr marL="0" indent="0" algn="ctr">
              <a:buNone/>
            </a:pP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- развивает положительную смекалку, творческое воображение и диалектическое мышление.</a:t>
            </a:r>
          </a:p>
          <a:p>
            <a:pPr marL="0" indent="0" algn="ctr">
              <a:buNone/>
            </a:pP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Технология «Клубный час» </a:t>
            </a:r>
          </a:p>
          <a:p>
            <a:pPr marL="0" indent="0" algn="ctr">
              <a:buNone/>
            </a:pP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- развивает свободную самостоятельную деятельность через формирование активного познавательного интереса детей к окружающему миру и творчеству.</a:t>
            </a:r>
          </a:p>
          <a:p>
            <a:pPr marL="0" indent="0" algn="ctr">
              <a:buNone/>
            </a:pP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Технология «Дети-волонтеры»</a:t>
            </a:r>
          </a:p>
          <a:p>
            <a:pPr marL="0" indent="0" algn="ctr">
              <a:buNone/>
            </a:pP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- развивает самостоятельность и ответственность, прежде всего, в отношении младших детей.</a:t>
            </a:r>
          </a:p>
          <a:p>
            <a:pPr marL="0" indent="0" algn="ctr">
              <a:buNone/>
            </a:pP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Технология «Волшебный телефон» </a:t>
            </a:r>
          </a:p>
          <a:p>
            <a:pPr marL="0" indent="0" algn="ctr">
              <a:buNone/>
            </a:pP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развивать умение самостоятельно выражать свои чувства и мысли.</a:t>
            </a:r>
          </a:p>
          <a:p>
            <a:pPr>
              <a:buFontTx/>
              <a:buChar char="-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22173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01A2BE-2F66-42B8-A110-25F77AD27C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364067"/>
            <a:ext cx="8596668" cy="2158471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Буктрейлер – как инструмент повышения интереса к чтению у старших дошкольников.</a:t>
            </a:r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314D86B3-4E36-4E6E-89DC-CFD47842105F}"/>
              </a:ext>
            </a:extLst>
          </p:cNvPr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333" y="2116667"/>
            <a:ext cx="6096000" cy="4377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25591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5C701BA2-2896-4E1D-98C9-245CAC1EF23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3217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33434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5AA169-CD87-419F-8518-B0195A94D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Буктрейлер – это небольшой видеоролик (длительностью до 3 минут), рассказывает в художественной форме о какой – либо книге.</a:t>
            </a:r>
          </a:p>
        </p:txBody>
      </p:sp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8E6E80C3-AB39-46BF-8E42-FC27411E528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734" y="1930400"/>
            <a:ext cx="8085666" cy="3890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0804981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129</TotalTime>
  <Words>442</Words>
  <Application>Microsoft Office PowerPoint</Application>
  <PresentationFormat>Широкоэкранный</PresentationFormat>
  <Paragraphs>64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Bookman Old Style</vt:lpstr>
      <vt:lpstr>Calibri</vt:lpstr>
      <vt:lpstr>Times New Roman</vt:lpstr>
      <vt:lpstr>Trebuchet MS</vt:lpstr>
      <vt:lpstr>Wingdings 3</vt:lpstr>
      <vt:lpstr>Аспект</vt:lpstr>
      <vt:lpstr>Современные технологии развития личности ребенка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Буктрейлер – как инструмент повышения интереса к чтению у старших дошкольников.</vt:lpstr>
      <vt:lpstr>Презентация PowerPoint</vt:lpstr>
      <vt:lpstr>Буктрейлер – это небольшой видеоролик (длительностью до 3 минут), рассказывает в художественной форме о какой – либо книге.</vt:lpstr>
      <vt:lpstr>Буктрейлеры бывают: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Современные технологии развития личности ребенка</dc:title>
  <dc:creator>Alexandr</dc:creator>
  <cp:lastModifiedBy>Alexandr</cp:lastModifiedBy>
  <cp:revision>8</cp:revision>
  <dcterms:created xsi:type="dcterms:W3CDTF">2024-10-21T11:50:14Z</dcterms:created>
  <dcterms:modified xsi:type="dcterms:W3CDTF">2024-11-11T13:52:22Z</dcterms:modified>
</cp:coreProperties>
</file>